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9" r:id="rId6"/>
    <p:sldId id="264" r:id="rId7"/>
    <p:sldId id="265" r:id="rId8"/>
    <p:sldId id="266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>
      <p:cViewPr>
        <p:scale>
          <a:sx n="120" d="100"/>
          <a:sy n="12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254-24AF-4FF8-9793-FA04398471B8}" type="datetimeFigureOut">
              <a:rPr lang="pt-PT" smtClean="0"/>
              <a:t>30-09-2015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5CC7-7E31-44EC-A98C-F7EE3275ABF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254-24AF-4FF8-9793-FA04398471B8}" type="datetimeFigureOut">
              <a:rPr lang="pt-PT" smtClean="0"/>
              <a:t>30-09-2015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5CC7-7E31-44EC-A98C-F7EE3275ABF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254-24AF-4FF8-9793-FA04398471B8}" type="datetimeFigureOut">
              <a:rPr lang="pt-PT" smtClean="0"/>
              <a:t>30-09-2015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5CC7-7E31-44EC-A98C-F7EE3275ABF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254-24AF-4FF8-9793-FA04398471B8}" type="datetimeFigureOut">
              <a:rPr lang="pt-PT" smtClean="0"/>
              <a:t>30-09-2015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5CC7-7E31-44EC-A98C-F7EE3275ABF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254-24AF-4FF8-9793-FA04398471B8}" type="datetimeFigureOut">
              <a:rPr lang="pt-PT" smtClean="0"/>
              <a:t>30-09-2015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5CC7-7E31-44EC-A98C-F7EE3275ABF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254-24AF-4FF8-9793-FA04398471B8}" type="datetimeFigureOut">
              <a:rPr lang="pt-PT" smtClean="0"/>
              <a:t>30-09-2015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5CC7-7E31-44EC-A98C-F7EE3275ABF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254-24AF-4FF8-9793-FA04398471B8}" type="datetimeFigureOut">
              <a:rPr lang="pt-PT" smtClean="0"/>
              <a:t>30-09-2015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5CC7-7E31-44EC-A98C-F7EE3275ABF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254-24AF-4FF8-9793-FA04398471B8}" type="datetimeFigureOut">
              <a:rPr lang="pt-PT" smtClean="0"/>
              <a:t>30-09-2015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5CC7-7E31-44EC-A98C-F7EE3275ABF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254-24AF-4FF8-9793-FA04398471B8}" type="datetimeFigureOut">
              <a:rPr lang="pt-PT" smtClean="0"/>
              <a:t>30-09-2015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5CC7-7E31-44EC-A98C-F7EE3275ABF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254-24AF-4FF8-9793-FA04398471B8}" type="datetimeFigureOut">
              <a:rPr lang="pt-PT" smtClean="0"/>
              <a:t>30-09-2015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5CC7-7E31-44EC-A98C-F7EE3275ABFC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B254-24AF-4FF8-9793-FA04398471B8}" type="datetimeFigureOut">
              <a:rPr lang="pt-PT" smtClean="0"/>
              <a:t>30-09-2015</a:t>
            </a:fld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A65CC7-7E31-44EC-A98C-F7EE3275ABFC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CA65CC7-7E31-44EC-A98C-F7EE3275ABFC}" type="slidenum">
              <a:rPr lang="pt-PT" smtClean="0"/>
              <a:t>‹nº›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384B254-24AF-4FF8-9793-FA04398471B8}" type="datetimeFigureOut">
              <a:rPr lang="pt-PT" smtClean="0"/>
              <a:t>30-09-2015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sz="2200" dirty="0"/>
              <a:t>IX - Congresso da Geografia Portuguesa </a:t>
            </a:r>
            <a:br>
              <a:rPr lang="pt-PT" sz="2200" dirty="0"/>
            </a:br>
            <a:r>
              <a:rPr lang="pt-PT" sz="2200" dirty="0"/>
              <a:t/>
            </a:r>
            <a:br>
              <a:rPr lang="pt-PT" sz="2200" dirty="0"/>
            </a:br>
            <a:r>
              <a:rPr lang="pt-PT" sz="2200" dirty="0"/>
              <a:t>Características sociodemográficas e percurso migratório dos empreendedores emigrantes Portugueses em Londres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809328"/>
          </a:xfrm>
        </p:spPr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197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Conclusões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460432" cy="5213176"/>
          </a:xfrm>
        </p:spPr>
        <p:txBody>
          <a:bodyPr>
            <a:normAutofit/>
          </a:bodyPr>
          <a:lstStyle/>
          <a:p>
            <a:r>
              <a:rPr lang="pt-PT" sz="1700" dirty="0"/>
              <a:t>Dos resultados do estudo </a:t>
            </a:r>
            <a:r>
              <a:rPr lang="pt-PT" sz="1700" dirty="0" smtClean="0"/>
              <a:t>pode-se </a:t>
            </a:r>
            <a:r>
              <a:rPr lang="pt-PT" sz="1700" dirty="0"/>
              <a:t>concluir que todo o percurso profissional dos empresários inquiridos, em Portugal e depois em Londres, foi investido maioritariamente na área da “restauração” havendo uma continuação em termos de experiência profissional e investimento na mesma área de </a:t>
            </a:r>
            <a:r>
              <a:rPr lang="pt-PT" sz="1700" dirty="0" smtClean="0"/>
              <a:t>conhecimento;</a:t>
            </a:r>
          </a:p>
          <a:p>
            <a:endParaRPr lang="pt-PT" sz="1700" dirty="0"/>
          </a:p>
          <a:p>
            <a:r>
              <a:rPr lang="pt-PT" sz="1700" dirty="0" smtClean="0"/>
              <a:t>São </a:t>
            </a:r>
            <a:r>
              <a:rPr lang="pt-PT" sz="1700" dirty="0"/>
              <a:t>empresários que são naturais de territórios tipicamente rurais de Portugal e a maioria não possui um grau de escolaridade elevado, o que poderá também tê-los levado a decidir criar um negócio na área de “restauração” em </a:t>
            </a:r>
            <a:r>
              <a:rPr lang="pt-PT" sz="1700" dirty="0" smtClean="0"/>
              <a:t>Londres;</a:t>
            </a:r>
          </a:p>
          <a:p>
            <a:endParaRPr lang="pt-PT" sz="1700" dirty="0"/>
          </a:p>
          <a:p>
            <a:r>
              <a:rPr lang="pt-PT" sz="1700" dirty="0" smtClean="0"/>
              <a:t>Estas </a:t>
            </a:r>
            <a:r>
              <a:rPr lang="pt-PT" sz="1700" dirty="0"/>
              <a:t>evidências, e acrescentando o facto de alguns terem familiares emigrantes no Reino Unido, contribuíram para a emigração dos empreendedores, nomeadamente para aquele </a:t>
            </a:r>
            <a:r>
              <a:rPr lang="pt-PT" sz="1700" dirty="0" smtClean="0"/>
              <a:t>país;</a:t>
            </a:r>
          </a:p>
          <a:p>
            <a:endParaRPr lang="pt-PT" sz="1700" dirty="0"/>
          </a:p>
          <a:p>
            <a:r>
              <a:rPr lang="pt-PT" sz="1700" dirty="0" smtClean="0"/>
              <a:t>Aliás</a:t>
            </a:r>
            <a:r>
              <a:rPr lang="pt-PT" sz="1700" dirty="0"/>
              <a:t>, as melhores condições de vida, seguido do fato de terem já familiares neste país e mais/melhores possibilidades no mercado de trabalho são as 3 razões com mais casos apontadas pelos empreendedores da amostra em estudo.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8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Bibliografia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/>
              <a:t>Bauer T, Pereira PT, </a:t>
            </a:r>
            <a:r>
              <a:rPr lang="pt-PT" dirty="0" err="1"/>
              <a:t>Vogler</a:t>
            </a:r>
            <a:r>
              <a:rPr lang="pt-PT" dirty="0"/>
              <a:t> M, </a:t>
            </a:r>
            <a:r>
              <a:rPr lang="pt-PT" dirty="0" err="1"/>
              <a:t>Zimmermann</a:t>
            </a:r>
            <a:r>
              <a:rPr lang="pt-PT" dirty="0"/>
              <a:t> KF (2002) Portuguese </a:t>
            </a:r>
            <a:r>
              <a:rPr lang="pt-PT" dirty="0" err="1"/>
              <a:t>Migrants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German</a:t>
            </a:r>
            <a:r>
              <a:rPr lang="pt-PT" dirty="0"/>
              <a:t> Labor </a:t>
            </a:r>
            <a:r>
              <a:rPr lang="pt-PT" dirty="0" err="1"/>
              <a:t>Market</a:t>
            </a:r>
            <a:r>
              <a:rPr lang="pt-PT" dirty="0"/>
              <a:t>: </a:t>
            </a:r>
            <a:r>
              <a:rPr lang="pt-PT" dirty="0" err="1"/>
              <a:t>Selection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Performance. IMR, 36(2): 467-491.</a:t>
            </a:r>
          </a:p>
          <a:p>
            <a:endParaRPr lang="pt-PT" dirty="0"/>
          </a:p>
          <a:p>
            <a:r>
              <a:rPr lang="pt-PT" dirty="0" err="1"/>
              <a:t>Chand</a:t>
            </a:r>
            <a:r>
              <a:rPr lang="pt-PT" dirty="0"/>
              <a:t> M, </a:t>
            </a:r>
            <a:r>
              <a:rPr lang="pt-PT" dirty="0" err="1"/>
              <a:t>Ghorbani</a:t>
            </a:r>
            <a:r>
              <a:rPr lang="pt-PT" dirty="0"/>
              <a:t> M (2011) </a:t>
            </a:r>
            <a:r>
              <a:rPr lang="pt-PT" dirty="0" err="1"/>
              <a:t>National</a:t>
            </a:r>
            <a:r>
              <a:rPr lang="pt-PT" dirty="0"/>
              <a:t> </a:t>
            </a:r>
            <a:r>
              <a:rPr lang="pt-PT" dirty="0" err="1"/>
              <a:t>culture</a:t>
            </a:r>
            <a:r>
              <a:rPr lang="pt-PT" dirty="0"/>
              <a:t>, networks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ethnic</a:t>
            </a:r>
            <a:r>
              <a:rPr lang="pt-PT" dirty="0"/>
              <a:t> </a:t>
            </a:r>
            <a:r>
              <a:rPr lang="pt-PT" dirty="0" err="1"/>
              <a:t>entrepreneurship</a:t>
            </a:r>
            <a:r>
              <a:rPr lang="pt-PT" dirty="0"/>
              <a:t>: A </a:t>
            </a:r>
            <a:r>
              <a:rPr lang="pt-PT" dirty="0" err="1"/>
              <a:t>comparison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Indian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Chinese</a:t>
            </a:r>
            <a:r>
              <a:rPr lang="pt-PT" dirty="0"/>
              <a:t> </a:t>
            </a:r>
            <a:r>
              <a:rPr lang="pt-PT" dirty="0" err="1"/>
              <a:t>immigrants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US. </a:t>
            </a:r>
            <a:r>
              <a:rPr lang="pt-PT" dirty="0" err="1"/>
              <a:t>International</a:t>
            </a:r>
            <a:r>
              <a:rPr lang="pt-PT" dirty="0"/>
              <a:t> Business </a:t>
            </a:r>
            <a:r>
              <a:rPr lang="pt-PT" dirty="0" err="1"/>
              <a:t>Review</a:t>
            </a:r>
            <a:r>
              <a:rPr lang="pt-PT" dirty="0"/>
              <a:t>, 20(6): 593-606.</a:t>
            </a:r>
          </a:p>
          <a:p>
            <a:endParaRPr lang="pt-PT" dirty="0"/>
          </a:p>
          <a:p>
            <a:r>
              <a:rPr lang="pt-PT" dirty="0" err="1"/>
              <a:t>Kloosterman</a:t>
            </a:r>
            <a:r>
              <a:rPr lang="pt-PT" dirty="0"/>
              <a:t> R, </a:t>
            </a:r>
            <a:r>
              <a:rPr lang="pt-PT" dirty="0" err="1"/>
              <a:t>Rath</a:t>
            </a:r>
            <a:r>
              <a:rPr lang="pt-PT" dirty="0"/>
              <a:t> J (2010) </a:t>
            </a:r>
            <a:r>
              <a:rPr lang="pt-PT" dirty="0" err="1"/>
              <a:t>Chapter</a:t>
            </a:r>
            <a:r>
              <a:rPr lang="pt-PT" dirty="0"/>
              <a:t> 3. </a:t>
            </a:r>
            <a:r>
              <a:rPr lang="pt-PT" dirty="0" err="1"/>
              <a:t>Shifting</a:t>
            </a:r>
            <a:r>
              <a:rPr lang="pt-PT" dirty="0"/>
              <a:t> </a:t>
            </a:r>
            <a:r>
              <a:rPr lang="pt-PT" dirty="0" err="1"/>
              <a:t>landscapes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immigrant</a:t>
            </a:r>
            <a:r>
              <a:rPr lang="pt-PT" dirty="0"/>
              <a:t> </a:t>
            </a:r>
            <a:r>
              <a:rPr lang="pt-PT" dirty="0" err="1"/>
              <a:t>entrepreneurship</a:t>
            </a:r>
            <a:r>
              <a:rPr lang="pt-PT" dirty="0"/>
              <a:t>. In OECD (2010) Open for Business: </a:t>
            </a:r>
            <a:r>
              <a:rPr lang="pt-PT" dirty="0" err="1"/>
              <a:t>Migrant</a:t>
            </a:r>
            <a:r>
              <a:rPr lang="pt-PT" dirty="0"/>
              <a:t> </a:t>
            </a:r>
            <a:r>
              <a:rPr lang="pt-PT" dirty="0" err="1"/>
              <a:t>Entrepreneurship</a:t>
            </a:r>
            <a:r>
              <a:rPr lang="pt-PT" dirty="0"/>
              <a:t> in OECD Countries. OECD </a:t>
            </a:r>
            <a:r>
              <a:rPr lang="pt-PT" dirty="0" err="1"/>
              <a:t>Publishing</a:t>
            </a:r>
            <a:r>
              <a:rPr lang="pt-PT" dirty="0"/>
              <a:t>. [Acedido em 1 de Agosto de 2013] http://dx.doi.org/10.1787/9789264095830-en.</a:t>
            </a:r>
          </a:p>
          <a:p>
            <a:endParaRPr lang="pt-PT" dirty="0"/>
          </a:p>
          <a:p>
            <a:r>
              <a:rPr lang="pt-PT" dirty="0" err="1"/>
              <a:t>Liebermann</a:t>
            </a:r>
            <a:r>
              <a:rPr lang="pt-PT" dirty="0"/>
              <a:t> AJ, </a:t>
            </a:r>
            <a:r>
              <a:rPr lang="pt-PT" dirty="0" err="1"/>
              <a:t>Suter</a:t>
            </a:r>
            <a:r>
              <a:rPr lang="pt-PT" dirty="0"/>
              <a:t> C, </a:t>
            </a:r>
            <a:r>
              <a:rPr lang="pt-PT" dirty="0" err="1"/>
              <a:t>Rutishauser</a:t>
            </a:r>
            <a:r>
              <a:rPr lang="pt-PT" dirty="0"/>
              <a:t> KI (2013) </a:t>
            </a:r>
            <a:r>
              <a:rPr lang="pt-PT" dirty="0" err="1"/>
              <a:t>Segregation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Integration</a:t>
            </a:r>
            <a:r>
              <a:rPr lang="pt-PT" dirty="0"/>
              <a:t>? </a:t>
            </a:r>
            <a:r>
              <a:rPr lang="pt-PT" dirty="0" err="1"/>
              <a:t>Immigrant</a:t>
            </a:r>
            <a:r>
              <a:rPr lang="pt-PT" dirty="0"/>
              <a:t> </a:t>
            </a:r>
            <a:r>
              <a:rPr lang="pt-PT" dirty="0" err="1"/>
              <a:t>Sel-employment</a:t>
            </a:r>
            <a:r>
              <a:rPr lang="pt-PT" dirty="0"/>
              <a:t> in </a:t>
            </a:r>
            <a:r>
              <a:rPr lang="pt-PT" dirty="0" err="1"/>
              <a:t>Switzerland</a:t>
            </a:r>
            <a:r>
              <a:rPr lang="pt-PT" dirty="0"/>
              <a:t>. </a:t>
            </a:r>
            <a:r>
              <a:rPr lang="pt-PT" dirty="0" err="1"/>
              <a:t>Int</a:t>
            </a:r>
            <a:r>
              <a:rPr lang="pt-PT" dirty="0"/>
              <a:t>. </a:t>
            </a:r>
            <a:r>
              <a:rPr lang="pt-PT" dirty="0" err="1"/>
              <a:t>Migration</a:t>
            </a:r>
            <a:r>
              <a:rPr lang="pt-PT" dirty="0"/>
              <a:t> &amp; </a:t>
            </a:r>
            <a:r>
              <a:rPr lang="pt-PT" dirty="0" err="1"/>
              <a:t>Integration</a:t>
            </a:r>
            <a:r>
              <a:rPr lang="pt-PT" dirty="0"/>
              <a:t>.</a:t>
            </a:r>
          </a:p>
          <a:p>
            <a:endParaRPr lang="pt-PT" dirty="0"/>
          </a:p>
          <a:p>
            <a:r>
              <a:rPr lang="pt-PT" dirty="0"/>
              <a:t>OECD (2010) Open for Business: </a:t>
            </a:r>
            <a:r>
              <a:rPr lang="pt-PT" dirty="0" err="1"/>
              <a:t>Migrant</a:t>
            </a:r>
            <a:r>
              <a:rPr lang="pt-PT" dirty="0"/>
              <a:t> </a:t>
            </a:r>
            <a:r>
              <a:rPr lang="pt-PT" dirty="0" err="1"/>
              <a:t>Entrepreneurship</a:t>
            </a:r>
            <a:r>
              <a:rPr lang="pt-PT" dirty="0"/>
              <a:t> in OECD Countries. OECD </a:t>
            </a:r>
            <a:r>
              <a:rPr lang="pt-PT" dirty="0" err="1"/>
              <a:t>Publishing</a:t>
            </a:r>
            <a:r>
              <a:rPr lang="pt-PT" dirty="0"/>
              <a:t>. [Acedido em 1 de Agosto de 2013] http://dx.doi.org/10.1787/9789264095830-en.</a:t>
            </a:r>
          </a:p>
          <a:p>
            <a:endParaRPr lang="pt-PT" dirty="0"/>
          </a:p>
          <a:p>
            <a:r>
              <a:rPr lang="pt-PT" dirty="0" err="1"/>
              <a:t>Siu</a:t>
            </a:r>
            <a:r>
              <a:rPr lang="pt-PT" dirty="0"/>
              <a:t>, W, Martin R.G (1992) </a:t>
            </a:r>
            <a:r>
              <a:rPr lang="pt-PT" dirty="0" err="1"/>
              <a:t>Successful</a:t>
            </a:r>
            <a:r>
              <a:rPr lang="pt-PT" dirty="0"/>
              <a:t> </a:t>
            </a:r>
            <a:r>
              <a:rPr lang="pt-PT" dirty="0" err="1"/>
              <a:t>entrepreneurship</a:t>
            </a:r>
            <a:r>
              <a:rPr lang="pt-PT" dirty="0"/>
              <a:t> in Hong Kong. Long Range </a:t>
            </a:r>
            <a:r>
              <a:rPr lang="pt-PT" dirty="0" err="1"/>
              <a:t>Planning</a:t>
            </a:r>
            <a:r>
              <a:rPr lang="pt-PT" dirty="0"/>
              <a:t>, 25(6): 87–93.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2482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PT" sz="3000" dirty="0" smtClean="0"/>
              <a:t>Muito obrigada</a:t>
            </a: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175412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Introdução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8460432" cy="4988024"/>
          </a:xfrm>
        </p:spPr>
        <p:txBody>
          <a:bodyPr>
            <a:noAutofit/>
          </a:bodyPr>
          <a:lstStyle/>
          <a:p>
            <a:r>
              <a:rPr lang="pt-PT" sz="1600" dirty="0"/>
              <a:t>Os emigrantes contribuem de várias formas, para o crescimento económico dos seus países de acolhimento, trazendo novas habilidades e competências, ajudando a reduzir a escassez do </a:t>
            </a:r>
            <a:r>
              <a:rPr lang="pt-PT" sz="1600" dirty="0" smtClean="0"/>
              <a:t>trabalho;</a:t>
            </a:r>
          </a:p>
          <a:p>
            <a:r>
              <a:rPr lang="pt-PT" sz="1600" dirty="0" smtClean="0"/>
              <a:t>A </a:t>
            </a:r>
            <a:r>
              <a:rPr lang="pt-PT" sz="1600" dirty="0"/>
              <a:t>criação de negócios pelos emigrantes em larga </a:t>
            </a:r>
            <a:r>
              <a:rPr lang="pt-PT" sz="1600" dirty="0" smtClean="0"/>
              <a:t>escala e </a:t>
            </a:r>
            <a:r>
              <a:rPr lang="pt-PT" sz="1600" dirty="0"/>
              <a:t>sua contribuição para a criação de emprego tem vindo a aumentar progressivamente na última </a:t>
            </a:r>
            <a:r>
              <a:rPr lang="pt-PT" sz="1600" dirty="0" smtClean="0"/>
              <a:t>década;</a:t>
            </a:r>
          </a:p>
          <a:p>
            <a:r>
              <a:rPr lang="pt-PT" sz="1600" dirty="0"/>
              <a:t>Essa transformação foi em parte o resultado do crescente nível de escolaridade de muitos emigrantes e membros de minorias étnicas, mas também foi guiado pelas mudanças na estrutura da economia pós-industrial, que ocorreu nas últimas </a:t>
            </a:r>
            <a:r>
              <a:rPr lang="pt-PT" sz="1600" dirty="0" smtClean="0"/>
              <a:t>décadas; </a:t>
            </a:r>
            <a:endParaRPr lang="pt-PT" sz="1600" dirty="0"/>
          </a:p>
          <a:p>
            <a:r>
              <a:rPr lang="pt-PT" sz="1600" dirty="0"/>
              <a:t>Dada a importância d</a:t>
            </a:r>
            <a:r>
              <a:rPr lang="pt-PT" sz="1600" dirty="0" smtClean="0"/>
              <a:t>a </a:t>
            </a:r>
            <a:r>
              <a:rPr lang="pt-PT" sz="1600" dirty="0"/>
              <a:t>integração dos imigrantes nos países de acolhimento </a:t>
            </a:r>
            <a:r>
              <a:rPr lang="pt-PT" sz="1600" dirty="0" smtClean="0"/>
              <a:t>e </a:t>
            </a:r>
            <a:r>
              <a:rPr lang="pt-PT" sz="1600" dirty="0"/>
              <a:t>da significativa contribuição para as economias desses países, o empreendedorismo emigrante faz parte das agendas políticas em todos os Estados de Membros da </a:t>
            </a:r>
            <a:r>
              <a:rPr lang="pt-PT" sz="1600" dirty="0" smtClean="0"/>
              <a:t>OECD;</a:t>
            </a:r>
          </a:p>
          <a:p>
            <a:endParaRPr lang="pt-PT" sz="1600" dirty="0" smtClean="0"/>
          </a:p>
          <a:p>
            <a:endParaRPr lang="pt-PT" sz="1600" dirty="0"/>
          </a:p>
          <a:p>
            <a:r>
              <a:rPr lang="pt-PT" sz="1600" dirty="0" smtClean="0"/>
              <a:t>Apesar </a:t>
            </a:r>
            <a:r>
              <a:rPr lang="pt-PT" sz="1600" dirty="0"/>
              <a:t>do trabalho sobre a 'economia étnica', o empreendedorismo português é </a:t>
            </a:r>
            <a:r>
              <a:rPr lang="pt-PT" sz="1600" b="1" dirty="0"/>
              <a:t>raramente </a:t>
            </a:r>
            <a:r>
              <a:rPr lang="pt-PT" sz="1600" b="1" dirty="0" smtClean="0"/>
              <a:t>estudado; </a:t>
            </a:r>
          </a:p>
          <a:p>
            <a:endParaRPr lang="pt-PT" sz="1600" b="1" dirty="0"/>
          </a:p>
          <a:p>
            <a:r>
              <a:rPr lang="pt-PT" sz="1600" dirty="0"/>
              <a:t>Outra lacuna na pesquisa empírica reside no fato de que a comunidade de empreendedores emigrantes portugueses no </a:t>
            </a:r>
            <a:r>
              <a:rPr lang="pt-PT" sz="1600" b="1" dirty="0"/>
              <a:t>Reino Unido (mais precisamente em Londres) ainda não </a:t>
            </a:r>
            <a:r>
              <a:rPr lang="pt-PT" sz="1600" b="1" dirty="0" smtClean="0"/>
              <a:t>tenha </a:t>
            </a:r>
            <a:r>
              <a:rPr lang="pt-PT" sz="1600" b="1" dirty="0"/>
              <a:t>sido </a:t>
            </a:r>
            <a:r>
              <a:rPr lang="pt-PT" sz="1600" b="1" dirty="0" smtClean="0"/>
              <a:t>estudada</a:t>
            </a:r>
            <a:r>
              <a:rPr lang="pt-PT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73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r>
              <a:rPr lang="pt-PT" dirty="0" smtClean="0"/>
              <a:t>Objetivo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460432" cy="5400600"/>
          </a:xfrm>
        </p:spPr>
        <p:txBody>
          <a:bodyPr>
            <a:noAutofit/>
          </a:bodyPr>
          <a:lstStyle/>
          <a:p>
            <a:r>
              <a:rPr lang="pt-PT" sz="1600" dirty="0"/>
              <a:t>Este estudo faz parte de um projeto mais amplo, que se estende a outros territórios europeus (Nice, Mónaco e Andorra). É financiado pela Fundação para a Ciência e Tecnologia e iniciado no ano de </a:t>
            </a:r>
            <a:r>
              <a:rPr lang="pt-PT" sz="1600" dirty="0" smtClean="0"/>
              <a:t>2012;</a:t>
            </a:r>
          </a:p>
          <a:p>
            <a:endParaRPr lang="pt-PT" sz="1600" dirty="0"/>
          </a:p>
          <a:p>
            <a:endParaRPr lang="pt-PT" sz="1600" dirty="0" smtClean="0"/>
          </a:p>
          <a:p>
            <a:r>
              <a:rPr lang="pt-PT" sz="1600" dirty="0" smtClean="0"/>
              <a:t>O </a:t>
            </a:r>
            <a:r>
              <a:rPr lang="pt-PT" sz="1600" dirty="0"/>
              <a:t>objetivo é examinar empiricamente, usando os dados recolhidos nos inquéritos realizados a uma amostra de empresários Portugueses em </a:t>
            </a:r>
            <a:r>
              <a:rPr lang="pt-PT" sz="1600" dirty="0" smtClean="0"/>
              <a:t>Londres:</a:t>
            </a:r>
          </a:p>
          <a:p>
            <a:pPr lvl="1"/>
            <a:r>
              <a:rPr lang="pt-PT" sz="1400" dirty="0" smtClean="0"/>
              <a:t>as </a:t>
            </a:r>
            <a:r>
              <a:rPr lang="pt-PT" sz="1400" dirty="0"/>
              <a:t>principais características sociodemográficas dos mesmos e o seu percurso migratório, até se terem tornado </a:t>
            </a:r>
            <a:r>
              <a:rPr lang="pt-PT" sz="1400" dirty="0" smtClean="0"/>
              <a:t>empresários</a:t>
            </a:r>
            <a:r>
              <a:rPr lang="pt-PT" sz="1400" dirty="0"/>
              <a:t>;</a:t>
            </a:r>
            <a:endParaRPr lang="pt-PT" sz="1400" dirty="0" smtClean="0"/>
          </a:p>
          <a:p>
            <a:pPr lvl="1"/>
            <a:r>
              <a:rPr lang="pt-PT" sz="1400" dirty="0" smtClean="0"/>
              <a:t>Isto </a:t>
            </a:r>
            <a:r>
              <a:rPr lang="pt-PT" sz="1400" dirty="0"/>
              <a:t>permite-nos não só entender as suas origens e os seus percursos migratórios, mas também os seus níveis de escolaridade e as suas experiências como empreendedores, e contribuir para uma melhor compreensão do empreendedorismo fora do país de </a:t>
            </a:r>
            <a:r>
              <a:rPr lang="pt-PT" sz="1400" dirty="0" smtClean="0"/>
              <a:t>origem; </a:t>
            </a:r>
          </a:p>
          <a:p>
            <a:pPr lvl="1"/>
            <a:endParaRPr lang="pt-PT" sz="1400" dirty="0" smtClean="0"/>
          </a:p>
          <a:p>
            <a:r>
              <a:rPr lang="pt-PT" sz="1600" dirty="0"/>
              <a:t>U</a:t>
            </a:r>
            <a:r>
              <a:rPr lang="pt-PT" sz="1600" dirty="0" smtClean="0"/>
              <a:t>m </a:t>
            </a:r>
            <a:r>
              <a:rPr lang="pt-PT" sz="1600" dirty="0"/>
              <a:t>conhecimento mais abrangente do empreendedorismo emigrante pode ajudar a promoção de políticas que estimulem e sustentem o empreendedorismo emigrante neste </a:t>
            </a:r>
            <a:r>
              <a:rPr lang="pt-PT" sz="1600" dirty="0" smtClean="0"/>
              <a:t>país;</a:t>
            </a:r>
          </a:p>
          <a:p>
            <a:endParaRPr lang="pt-PT" sz="1600" dirty="0" smtClean="0"/>
          </a:p>
          <a:p>
            <a:r>
              <a:rPr lang="pt-PT" sz="1600" dirty="0" smtClean="0"/>
              <a:t>Esta </a:t>
            </a:r>
            <a:r>
              <a:rPr lang="pt-PT" sz="1600" dirty="0"/>
              <a:t>análise </a:t>
            </a:r>
            <a:r>
              <a:rPr lang="pt-PT" sz="1600" dirty="0" smtClean="0"/>
              <a:t>é </a:t>
            </a:r>
            <a:r>
              <a:rPr lang="pt-PT" sz="1600" dirty="0"/>
              <a:t>igualmente transversal, podendo servir como base para casos de empreendedorismo emigratório português, para além do contexto </a:t>
            </a:r>
            <a:r>
              <a:rPr lang="pt-PT" sz="1600" dirty="0" smtClean="0"/>
              <a:t>Londrino.</a:t>
            </a:r>
          </a:p>
        </p:txBody>
      </p:sp>
    </p:spTree>
    <p:extLst>
      <p:ext uri="{BB962C8B-B14F-4D97-AF65-F5344CB8AC3E}">
        <p14:creationId xmlns:p14="http://schemas.microsoft.com/office/powerpoint/2010/main" val="155682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Abordagem metodológica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388424" cy="4800600"/>
          </a:xfrm>
        </p:spPr>
        <p:txBody>
          <a:bodyPr>
            <a:normAutofit/>
          </a:bodyPr>
          <a:lstStyle/>
          <a:p>
            <a:r>
              <a:rPr lang="pt-PT" sz="1700" dirty="0"/>
              <a:t>D</a:t>
            </a:r>
            <a:r>
              <a:rPr lang="pt-PT" sz="1700" dirty="0" smtClean="0"/>
              <a:t>iagnóstico </a:t>
            </a:r>
            <a:r>
              <a:rPr lang="pt-PT" sz="1700" dirty="0"/>
              <a:t>feito a </a:t>
            </a:r>
            <a:r>
              <a:rPr lang="pt-PT" sz="1700" b="1" dirty="0" smtClean="0"/>
              <a:t>60 </a:t>
            </a:r>
            <a:r>
              <a:rPr lang="pt-PT" sz="1700" b="1" dirty="0"/>
              <a:t>empresas de emigrantes de nacionalidade portuguesa</a:t>
            </a:r>
            <a:r>
              <a:rPr lang="pt-PT" sz="1700" dirty="0"/>
              <a:t>, nas áreas geográficas de residência mais significativas: </a:t>
            </a:r>
            <a:r>
              <a:rPr lang="pt-PT" sz="1700" dirty="0" err="1"/>
              <a:t>Stockwell</a:t>
            </a:r>
            <a:r>
              <a:rPr lang="pt-PT" sz="1700" dirty="0"/>
              <a:t>, </a:t>
            </a:r>
            <a:r>
              <a:rPr lang="pt-PT" sz="1700" dirty="0" err="1"/>
              <a:t>Nothing</a:t>
            </a:r>
            <a:r>
              <a:rPr lang="pt-PT" sz="1700" dirty="0"/>
              <a:t> Hill e </a:t>
            </a:r>
            <a:r>
              <a:rPr lang="pt-PT" sz="1700" dirty="0" smtClean="0"/>
              <a:t>Victoria;</a:t>
            </a:r>
          </a:p>
          <a:p>
            <a:endParaRPr lang="pt-PT" sz="1700" dirty="0" smtClean="0"/>
          </a:p>
          <a:p>
            <a:endParaRPr lang="pt-PT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8205" t="9219" b="23997"/>
          <a:stretch/>
        </p:blipFill>
        <p:spPr bwMode="auto">
          <a:xfrm>
            <a:off x="1979712" y="2132856"/>
            <a:ext cx="4414520" cy="2026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790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Abordagem metodológica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388424" cy="4800600"/>
          </a:xfrm>
        </p:spPr>
        <p:txBody>
          <a:bodyPr>
            <a:normAutofit/>
          </a:bodyPr>
          <a:lstStyle/>
          <a:p>
            <a:r>
              <a:rPr lang="pt-PT" sz="1700" dirty="0"/>
              <a:t>D</a:t>
            </a:r>
            <a:r>
              <a:rPr lang="pt-PT" sz="1700" dirty="0" smtClean="0"/>
              <a:t>iagnóstico </a:t>
            </a:r>
            <a:r>
              <a:rPr lang="pt-PT" sz="1700" dirty="0"/>
              <a:t>feito a </a:t>
            </a:r>
            <a:r>
              <a:rPr lang="pt-PT" sz="1700" b="1" dirty="0" smtClean="0"/>
              <a:t>60 </a:t>
            </a:r>
            <a:r>
              <a:rPr lang="pt-PT" sz="1700" b="1" dirty="0"/>
              <a:t>empresas de emigrantes de nacionalidade portuguesa</a:t>
            </a:r>
            <a:r>
              <a:rPr lang="pt-PT" sz="1700" dirty="0"/>
              <a:t>, nas áreas geográficas de residência mais significativas: </a:t>
            </a:r>
            <a:r>
              <a:rPr lang="pt-PT" sz="1700" dirty="0" err="1"/>
              <a:t>Stockwell</a:t>
            </a:r>
            <a:r>
              <a:rPr lang="pt-PT" sz="1700" dirty="0"/>
              <a:t>, </a:t>
            </a:r>
            <a:r>
              <a:rPr lang="pt-PT" sz="1700" dirty="0" err="1"/>
              <a:t>Nothing</a:t>
            </a:r>
            <a:r>
              <a:rPr lang="pt-PT" sz="1700" dirty="0"/>
              <a:t> Hill e </a:t>
            </a:r>
            <a:r>
              <a:rPr lang="pt-PT" sz="1700" dirty="0" smtClean="0"/>
              <a:t>Victoria;</a:t>
            </a:r>
          </a:p>
          <a:p>
            <a:endParaRPr lang="pt-PT" sz="1700" dirty="0" smtClean="0"/>
          </a:p>
          <a:p>
            <a:r>
              <a:rPr lang="pt-PT" sz="1700" dirty="0" smtClean="0"/>
              <a:t>A </a:t>
            </a:r>
            <a:r>
              <a:rPr lang="pt-PT" sz="1700" dirty="0"/>
              <a:t>seleção das empresas/áreas foi baseada no catálogo das empresas Portuguesas no Reino Unido de 2013, mas também realizada através do "efeito de bola de </a:t>
            </a:r>
            <a:r>
              <a:rPr lang="pt-PT" sz="1700" dirty="0" smtClean="0"/>
              <a:t>neve”;</a:t>
            </a:r>
          </a:p>
          <a:p>
            <a:endParaRPr lang="pt-PT" sz="1700" dirty="0" smtClean="0"/>
          </a:p>
          <a:p>
            <a:r>
              <a:rPr lang="pt-PT" sz="1700" dirty="0" smtClean="0"/>
              <a:t>A </a:t>
            </a:r>
            <a:r>
              <a:rPr lang="pt-PT" sz="1700" dirty="0"/>
              <a:t>amostra em estudo é, portanto de conveniência devido às características da população em </a:t>
            </a:r>
            <a:r>
              <a:rPr lang="pt-PT" sz="1700" dirty="0" smtClean="0"/>
              <a:t>estudo, </a:t>
            </a:r>
            <a:r>
              <a:rPr lang="pt-PT" sz="1700" dirty="0"/>
              <a:t>não se podendo fazer generalizações a partir das respostas dos </a:t>
            </a:r>
            <a:r>
              <a:rPr lang="pt-PT" sz="1700" dirty="0" smtClean="0"/>
              <a:t>inquiridos;</a:t>
            </a:r>
          </a:p>
          <a:p>
            <a:endParaRPr lang="pt-PT" sz="1700" dirty="0" smtClean="0"/>
          </a:p>
          <a:p>
            <a:r>
              <a:rPr lang="pt-PT" sz="1700" dirty="0" smtClean="0"/>
              <a:t>Foram </a:t>
            </a:r>
            <a:r>
              <a:rPr lang="pt-PT" sz="1700" dirty="0"/>
              <a:t>realizados questionários "face a face" </a:t>
            </a:r>
            <a:r>
              <a:rPr lang="pt-PT" sz="1700" dirty="0" smtClean="0"/>
              <a:t>nos </a:t>
            </a:r>
            <a:r>
              <a:rPr lang="pt-PT" sz="1700" dirty="0"/>
              <a:t>seus locais de trabalho, sobre a sua caracterização sociodemográfica e o seu percurso </a:t>
            </a:r>
            <a:r>
              <a:rPr lang="pt-PT" sz="1700" dirty="0" smtClean="0"/>
              <a:t>migratório;</a:t>
            </a:r>
          </a:p>
          <a:p>
            <a:endParaRPr lang="pt-PT" sz="1700" dirty="0" smtClean="0"/>
          </a:p>
          <a:p>
            <a:r>
              <a:rPr lang="pt-PT" sz="1700" dirty="0"/>
              <a:t>O</a:t>
            </a:r>
            <a:r>
              <a:rPr lang="pt-PT" sz="1700" dirty="0" smtClean="0"/>
              <a:t>s </a:t>
            </a:r>
            <a:r>
              <a:rPr lang="pt-PT" sz="1700" dirty="0"/>
              <a:t>dados foram reunidos e lançados na plataforma </a:t>
            </a:r>
            <a:r>
              <a:rPr lang="pt-PT" sz="1700" i="1" dirty="0"/>
              <a:t>online</a:t>
            </a:r>
            <a:r>
              <a:rPr lang="pt-PT" sz="1700" dirty="0"/>
              <a:t> para serem tratados e analisados quantitativamente com o IBM SPSS </a:t>
            </a:r>
            <a:r>
              <a:rPr lang="pt-PT" sz="1700" dirty="0" err="1"/>
              <a:t>Statistics</a:t>
            </a:r>
            <a:r>
              <a:rPr lang="pt-PT" sz="1700" dirty="0"/>
              <a:t> </a:t>
            </a:r>
            <a:r>
              <a:rPr lang="pt-PT" sz="1700" dirty="0" smtClean="0"/>
              <a:t>20;</a:t>
            </a:r>
          </a:p>
          <a:p>
            <a:endParaRPr lang="pt-PT" sz="1700" dirty="0" smtClean="0"/>
          </a:p>
          <a:p>
            <a:r>
              <a:rPr lang="pt-PT" sz="1700" dirty="0" smtClean="0"/>
              <a:t>Das 60 </a:t>
            </a:r>
            <a:r>
              <a:rPr lang="pt-PT" sz="1700" dirty="0"/>
              <a:t>empresas previstas, apenas </a:t>
            </a:r>
            <a:r>
              <a:rPr lang="pt-PT" sz="1700" dirty="0" smtClean="0"/>
              <a:t>35 </a:t>
            </a:r>
            <a:r>
              <a:rPr lang="pt-PT" sz="1700" dirty="0"/>
              <a:t>dos empresários responderam ao questionário.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1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pt-PT" sz="3200" dirty="0"/>
              <a:t>Caracterização </a:t>
            </a:r>
            <a:r>
              <a:rPr lang="pt-PT" sz="3200" dirty="0" err="1"/>
              <a:t>sócio-demográfica</a:t>
            </a:r>
            <a:r>
              <a:rPr lang="pt-PT" sz="3200" dirty="0"/>
              <a:t> dos empresários Portugueses em Londres</a:t>
            </a:r>
            <a:r>
              <a:rPr lang="pt-PT" sz="2200" dirty="0"/>
              <a:t/>
            </a:r>
            <a:br>
              <a:rPr lang="pt-PT" sz="2200" dirty="0"/>
            </a:br>
            <a:endParaRPr lang="pt-PT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537321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PT" sz="1700" b="1" dirty="0" smtClean="0">
                <a:solidFill>
                  <a:schemeClr val="tx2"/>
                </a:solidFill>
              </a:rPr>
              <a:t>Da amostra em estudo verificou-se que:</a:t>
            </a:r>
          </a:p>
          <a:p>
            <a:r>
              <a:rPr lang="pt-PT" sz="1700" dirty="0" smtClean="0"/>
              <a:t>66</a:t>
            </a:r>
            <a:r>
              <a:rPr lang="pt-PT" sz="1700" dirty="0"/>
              <a:t>% dos empresários emigrantes portugueses são homens e 34% </a:t>
            </a:r>
            <a:r>
              <a:rPr lang="pt-PT" sz="1700" dirty="0" smtClean="0"/>
              <a:t>mulheres;</a:t>
            </a:r>
          </a:p>
          <a:p>
            <a:r>
              <a:rPr lang="pt-PT" sz="1700" dirty="0" smtClean="0"/>
              <a:t>Na altura do questionário</a:t>
            </a:r>
            <a:r>
              <a:rPr lang="pt-PT" sz="1700" dirty="0"/>
              <a:t>, a maioria estava dentro da faixa etária dos 42 a 49 anos de </a:t>
            </a:r>
            <a:r>
              <a:rPr lang="pt-PT" sz="1700" dirty="0" smtClean="0"/>
              <a:t>idade (38%), </a:t>
            </a:r>
            <a:r>
              <a:rPr lang="pt-PT" sz="1700" dirty="0"/>
              <a:t>e entre a faixa dos 34 a 41 anos de </a:t>
            </a:r>
            <a:r>
              <a:rPr lang="pt-PT" sz="1700" dirty="0" smtClean="0"/>
              <a:t>idade (27%), </a:t>
            </a:r>
            <a:r>
              <a:rPr lang="pt-PT" sz="1700" dirty="0"/>
              <a:t>seguido da faixa etária dos 50 aos 57 anos de </a:t>
            </a:r>
            <a:r>
              <a:rPr lang="pt-PT" sz="1700" dirty="0" smtClean="0"/>
              <a:t>idade (12%). </a:t>
            </a:r>
            <a:r>
              <a:rPr lang="pt-PT" sz="1700" dirty="0"/>
              <a:t>A idade média dos empresários é de 45 anos de </a:t>
            </a:r>
            <a:r>
              <a:rPr lang="pt-PT" sz="1700" dirty="0" smtClean="0"/>
              <a:t>idade</a:t>
            </a:r>
            <a:r>
              <a:rPr lang="pt-PT" sz="1700" dirty="0"/>
              <a:t>;</a:t>
            </a:r>
          </a:p>
          <a:p>
            <a:r>
              <a:rPr lang="pt-PT" sz="1700" dirty="0"/>
              <a:t>Todos os empresários são portugueses e predominantemente naturais da ilha da Madeira (45%), região centro de Portugal </a:t>
            </a:r>
            <a:r>
              <a:rPr lang="pt-PT" sz="1700" dirty="0" smtClean="0"/>
              <a:t>Continental </a:t>
            </a:r>
            <a:r>
              <a:rPr lang="pt-PT" sz="1700" dirty="0"/>
              <a:t>(29%) e norte de Portugal (13</a:t>
            </a:r>
            <a:r>
              <a:rPr lang="pt-PT" sz="1700" dirty="0" smtClean="0"/>
              <a:t>%);</a:t>
            </a:r>
          </a:p>
          <a:p>
            <a:r>
              <a:rPr lang="pt-PT" sz="1700" dirty="0"/>
              <a:t>À</a:t>
            </a:r>
            <a:r>
              <a:rPr lang="pt-PT" sz="1700" dirty="0" smtClean="0"/>
              <a:t> </a:t>
            </a:r>
            <a:r>
              <a:rPr lang="pt-PT" sz="1700" dirty="0"/>
              <a:t>data da sua emigração, todos eles partiram de sua terra </a:t>
            </a:r>
            <a:r>
              <a:rPr lang="pt-PT" sz="1700" dirty="0" smtClean="0"/>
              <a:t>natal;</a:t>
            </a:r>
          </a:p>
          <a:p>
            <a:r>
              <a:rPr lang="pt-PT" sz="1700" dirty="0" smtClean="0"/>
              <a:t>11</a:t>
            </a:r>
            <a:r>
              <a:rPr lang="pt-PT" sz="1700" dirty="0"/>
              <a:t>% completaram apenas o ensino secundário, 14% concluíram o 3º ciclo do ensino básico, 29% ficaram pelo 2º ciclo, e 37% concluíram apenas o 1º ciclo do ensino </a:t>
            </a:r>
            <a:r>
              <a:rPr lang="pt-PT" sz="1700" dirty="0" smtClean="0"/>
              <a:t>básico;</a:t>
            </a:r>
          </a:p>
          <a:p>
            <a:r>
              <a:rPr lang="pt-PT" sz="1700" dirty="0" smtClean="0"/>
              <a:t>46</a:t>
            </a:r>
            <a:r>
              <a:rPr lang="pt-PT" sz="1700" dirty="0"/>
              <a:t>% concluíram ainda formação específica complementar, tendo sido a "restauração, hotelaria e turismo", as áreas de formação mais </a:t>
            </a:r>
            <a:r>
              <a:rPr lang="pt-PT" sz="1700" dirty="0" smtClean="0"/>
              <a:t>selecionadas;</a:t>
            </a:r>
          </a:p>
          <a:p>
            <a:r>
              <a:rPr lang="pt-PT" sz="1700" dirty="0" smtClean="0"/>
              <a:t>Este </a:t>
            </a:r>
            <a:r>
              <a:rPr lang="pt-PT" sz="1700" dirty="0"/>
              <a:t>tipo de formação </a:t>
            </a:r>
            <a:r>
              <a:rPr lang="pt-PT" sz="1700" dirty="0" smtClean="0"/>
              <a:t>poderá ter ajudado </a:t>
            </a:r>
            <a:r>
              <a:rPr lang="pt-PT" sz="1700" dirty="0"/>
              <a:t>na tomada de decisão quanto à natureza de </a:t>
            </a:r>
            <a:r>
              <a:rPr lang="pt-PT" sz="1700" dirty="0" smtClean="0"/>
              <a:t>negócio, </a:t>
            </a:r>
            <a:r>
              <a:rPr lang="pt-PT" sz="1700" dirty="0"/>
              <a:t>uma vez que os ramos de atividade “restauração e catering” são os setores de atividade mais </a:t>
            </a:r>
            <a:r>
              <a:rPr lang="pt-PT" sz="1700" dirty="0" smtClean="0"/>
              <a:t>comuns;</a:t>
            </a:r>
          </a:p>
          <a:p>
            <a:r>
              <a:rPr lang="pt-PT" sz="1700" dirty="0" smtClean="0"/>
              <a:t>As </a:t>
            </a:r>
            <a:r>
              <a:rPr lang="pt-PT" sz="1700" dirty="0"/>
              <a:t>áreas de atividade "contabilidade e a gestão empresarial" e as áreas de “cabeleireiro e estética” representam 25% </a:t>
            </a:r>
            <a:r>
              <a:rPr lang="pt-PT" sz="1700" dirty="0" smtClean="0"/>
              <a:t>de todas </a:t>
            </a:r>
            <a:r>
              <a:rPr lang="pt-PT" sz="1700" dirty="0"/>
              <a:t>as atividades escolhidas.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7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smtClean="0"/>
              <a:t>O </a:t>
            </a:r>
            <a:r>
              <a:rPr lang="pt-PT" sz="3200" dirty="0"/>
              <a:t>percurso migratório dos empresários Portugueses</a:t>
            </a:r>
            <a:br>
              <a:rPr lang="pt-PT" sz="3200" dirty="0"/>
            </a:br>
            <a:endParaRPr lang="pt-P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460432" cy="51320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PT" sz="1600" b="1" dirty="0" smtClean="0">
                <a:solidFill>
                  <a:schemeClr val="tx2"/>
                </a:solidFill>
              </a:rPr>
              <a:t>Da amostra em estudo verificou-se que</a:t>
            </a:r>
            <a:r>
              <a:rPr lang="pt-PT" sz="1600" dirty="0" smtClean="0"/>
              <a:t>:</a:t>
            </a:r>
          </a:p>
          <a:p>
            <a:r>
              <a:rPr lang="pt-PT" sz="1600" dirty="0" smtClean="0"/>
              <a:t>O </a:t>
            </a:r>
            <a:r>
              <a:rPr lang="pt-PT" sz="1600" dirty="0"/>
              <a:t>primeiro fluxo de e</a:t>
            </a:r>
            <a:r>
              <a:rPr lang="pt-PT" sz="1600" dirty="0" smtClean="0"/>
              <a:t>migração </a:t>
            </a:r>
            <a:r>
              <a:rPr lang="pt-PT" sz="1600" dirty="0"/>
              <a:t>dos </a:t>
            </a:r>
            <a:r>
              <a:rPr lang="pt-PT" sz="1600" dirty="0" smtClean="0"/>
              <a:t>empresários </a:t>
            </a:r>
            <a:r>
              <a:rPr lang="pt-PT" sz="1600" dirty="0"/>
              <a:t>ocorreu entre as décadas de 1960 e 1979 (17%), mas </a:t>
            </a:r>
            <a:r>
              <a:rPr lang="pt-PT" sz="1600" dirty="0" smtClean="0"/>
              <a:t>registou-se o maior fluxo de emigração (66%) no </a:t>
            </a:r>
            <a:r>
              <a:rPr lang="pt-PT" sz="1600" dirty="0"/>
              <a:t>período entre 1980 e </a:t>
            </a:r>
            <a:r>
              <a:rPr lang="pt-PT" sz="1600" dirty="0" smtClean="0"/>
              <a:t>1999;</a:t>
            </a:r>
          </a:p>
          <a:p>
            <a:endParaRPr lang="pt-PT" sz="1600" dirty="0" smtClean="0"/>
          </a:p>
          <a:p>
            <a:r>
              <a:rPr lang="pt-PT" sz="1600" dirty="0" smtClean="0"/>
              <a:t>Com </a:t>
            </a:r>
            <a:r>
              <a:rPr lang="pt-PT" sz="1600" dirty="0"/>
              <a:t>menor expressão, </a:t>
            </a:r>
            <a:r>
              <a:rPr lang="pt-PT" sz="1600" dirty="0" smtClean="0"/>
              <a:t>registou-se </a:t>
            </a:r>
            <a:r>
              <a:rPr lang="pt-PT" sz="1600" dirty="0"/>
              <a:t>um fluxo emigratório de 14%, entre 2000 e 2007 e de 3% entre 2008 a </a:t>
            </a:r>
            <a:r>
              <a:rPr lang="pt-PT" sz="1600" dirty="0" smtClean="0"/>
              <a:t>2013;</a:t>
            </a:r>
          </a:p>
          <a:p>
            <a:endParaRPr lang="pt-PT" sz="1600" dirty="0" smtClean="0"/>
          </a:p>
          <a:p>
            <a:r>
              <a:rPr lang="pt-PT" sz="1600" dirty="0" smtClean="0"/>
              <a:t>O fluxo </a:t>
            </a:r>
            <a:r>
              <a:rPr lang="pt-PT" sz="1600" dirty="0"/>
              <a:t>de emigração para Londres (69</a:t>
            </a:r>
            <a:r>
              <a:rPr lang="pt-PT" sz="1600" dirty="0" smtClean="0"/>
              <a:t>%) é o mais representativo;</a:t>
            </a:r>
          </a:p>
          <a:p>
            <a:endParaRPr lang="pt-PT" sz="1600" dirty="0" smtClean="0"/>
          </a:p>
          <a:p>
            <a:r>
              <a:rPr lang="pt-PT" sz="1600" dirty="0" smtClean="0"/>
              <a:t>86</a:t>
            </a:r>
            <a:r>
              <a:rPr lang="pt-PT" sz="1600" dirty="0"/>
              <a:t>% dos empresários têm familiares emigrantes. Em 80% dos casos os familiares emigraram para o Reino Unido. D</a:t>
            </a:r>
            <a:r>
              <a:rPr lang="pt-PT" sz="1600" dirty="0" smtClean="0"/>
              <a:t>e </a:t>
            </a:r>
            <a:r>
              <a:rPr lang="pt-PT" sz="1600" dirty="0"/>
              <a:t>alguma forma </a:t>
            </a:r>
            <a:r>
              <a:rPr lang="pt-PT" sz="1600" dirty="0" smtClean="0"/>
              <a:t>isto poderá </a:t>
            </a:r>
            <a:r>
              <a:rPr lang="pt-PT" sz="1600" dirty="0"/>
              <a:t>explicar a vontade dos empresários </a:t>
            </a:r>
            <a:r>
              <a:rPr lang="pt-PT" sz="1600" dirty="0" smtClean="0"/>
              <a:t>em </a:t>
            </a:r>
            <a:r>
              <a:rPr lang="pt-PT" sz="1600" dirty="0"/>
              <a:t>quererem emigrar para outros países, nomeadamente para </a:t>
            </a:r>
            <a:r>
              <a:rPr lang="pt-PT" sz="1600" dirty="0" smtClean="0"/>
              <a:t>Londres;</a:t>
            </a:r>
          </a:p>
          <a:p>
            <a:endParaRPr lang="pt-PT" sz="1600" dirty="0" smtClean="0"/>
          </a:p>
          <a:p>
            <a:r>
              <a:rPr lang="pt-PT" sz="1600" dirty="0" smtClean="0"/>
              <a:t>As </a:t>
            </a:r>
            <a:r>
              <a:rPr lang="pt-PT" sz="1600" dirty="0"/>
              <a:t>3 principais razões </a:t>
            </a:r>
            <a:r>
              <a:rPr lang="pt-PT" sz="1600" dirty="0" smtClean="0"/>
              <a:t>para a emigração para Londres são: </a:t>
            </a:r>
            <a:r>
              <a:rPr lang="pt-PT" sz="1600" dirty="0"/>
              <a:t>as melhores condições de vida (</a:t>
            </a:r>
            <a:r>
              <a:rPr lang="pt-PT" sz="1600" dirty="0" smtClean="0"/>
              <a:t>65</a:t>
            </a:r>
            <a:r>
              <a:rPr lang="pt-PT" sz="1600" dirty="0"/>
              <a:t>% dos </a:t>
            </a:r>
            <a:r>
              <a:rPr lang="pt-PT" sz="1600" dirty="0" smtClean="0"/>
              <a:t>casos), familiares </a:t>
            </a:r>
            <a:r>
              <a:rPr lang="pt-PT" sz="1600" dirty="0"/>
              <a:t>neste país (59% dos casos), mais/melhores possibilidades no mercado de trabalho (29% dos </a:t>
            </a:r>
            <a:r>
              <a:rPr lang="pt-PT" sz="1600" dirty="0" smtClean="0"/>
              <a:t>casos). </a:t>
            </a:r>
            <a:endParaRPr lang="pt-PT" sz="1600" dirty="0"/>
          </a:p>
          <a:p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4288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smtClean="0"/>
              <a:t>1. Situação </a:t>
            </a:r>
            <a:r>
              <a:rPr lang="pt-PT" sz="3200" dirty="0"/>
              <a:t>profissional em Portugal e em Londres</a:t>
            </a:r>
            <a:br>
              <a:rPr lang="pt-PT" sz="3200" dirty="0"/>
            </a:br>
            <a:endParaRPr lang="pt-P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460432" cy="506003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PT" sz="1600" b="1" dirty="0">
                <a:solidFill>
                  <a:schemeClr val="tx2"/>
                </a:solidFill>
              </a:rPr>
              <a:t>Da amostra em estudo verificou-se que</a:t>
            </a:r>
            <a:r>
              <a:rPr lang="pt-PT" sz="1600" dirty="0" smtClean="0"/>
              <a:t>:</a:t>
            </a:r>
          </a:p>
          <a:p>
            <a:r>
              <a:rPr lang="pt-PT" sz="1600" dirty="0"/>
              <a:t>I</a:t>
            </a:r>
            <a:r>
              <a:rPr lang="pt-PT" sz="1600" dirty="0" smtClean="0"/>
              <a:t>mediatamente </a:t>
            </a:r>
            <a:r>
              <a:rPr lang="pt-PT" sz="1600" dirty="0"/>
              <a:t>antes de terem emigrado de Portugal, </a:t>
            </a:r>
            <a:r>
              <a:rPr lang="pt-PT" sz="1600" dirty="0" smtClean="0"/>
              <a:t>trabalhavam em </a:t>
            </a:r>
            <a:r>
              <a:rPr lang="pt-PT" sz="1600" dirty="0"/>
              <a:t>restaurantes e bares (18%), </a:t>
            </a:r>
            <a:r>
              <a:rPr lang="pt-PT" sz="1600" dirty="0" smtClean="0"/>
              <a:t> nos sectores </a:t>
            </a:r>
            <a:r>
              <a:rPr lang="pt-PT" sz="1600" dirty="0"/>
              <a:t>de cabeleireiro e estética (6%) e na construção civil (6%). Uma grande parte </a:t>
            </a:r>
            <a:r>
              <a:rPr lang="pt-PT" sz="1600" dirty="0" smtClean="0"/>
              <a:t>eram </a:t>
            </a:r>
            <a:r>
              <a:rPr lang="pt-PT" sz="1600" dirty="0"/>
              <a:t>estudantes (24%) e 18% estavam </a:t>
            </a:r>
            <a:r>
              <a:rPr lang="pt-PT" sz="1600" dirty="0" smtClean="0"/>
              <a:t>desempregados;</a:t>
            </a:r>
          </a:p>
          <a:p>
            <a:endParaRPr lang="pt-PT" sz="1600" dirty="0" smtClean="0"/>
          </a:p>
          <a:p>
            <a:r>
              <a:rPr lang="pt-PT" sz="1600" dirty="0" smtClean="0"/>
              <a:t>Dos </a:t>
            </a:r>
            <a:r>
              <a:rPr lang="pt-PT" sz="1600" dirty="0"/>
              <a:t>que estavam a trabalhar, a maioria trabalhava por conta de </a:t>
            </a:r>
            <a:r>
              <a:rPr lang="pt-PT" sz="1600" u="sng" dirty="0" err="1" smtClean="0"/>
              <a:t>outrém</a:t>
            </a:r>
            <a:r>
              <a:rPr lang="pt-PT" sz="1600" dirty="0" smtClean="0"/>
              <a:t> </a:t>
            </a:r>
            <a:r>
              <a:rPr lang="pt-PT" sz="1600" dirty="0"/>
              <a:t>(62%) e alguns </a:t>
            </a:r>
            <a:r>
              <a:rPr lang="pt-PT" sz="1600" dirty="0" smtClean="0"/>
              <a:t>por </a:t>
            </a:r>
            <a:r>
              <a:rPr lang="pt-PT" sz="1600" dirty="0"/>
              <a:t>conta própria (29%). </a:t>
            </a:r>
            <a:r>
              <a:rPr lang="pt-PT" sz="1600" dirty="0" smtClean="0"/>
              <a:t>Na verdade, 14</a:t>
            </a:r>
            <a:r>
              <a:rPr lang="pt-PT" sz="1600" dirty="0"/>
              <a:t>% dos empresários da amostra admitiram ter fundado uma empresa em </a:t>
            </a:r>
            <a:r>
              <a:rPr lang="pt-PT" sz="1600" dirty="0" smtClean="0"/>
              <a:t>Portugal;</a:t>
            </a:r>
          </a:p>
          <a:p>
            <a:endParaRPr lang="pt-PT" sz="1600" dirty="0" smtClean="0"/>
          </a:p>
          <a:p>
            <a:r>
              <a:rPr lang="pt-PT" sz="1600" dirty="0" smtClean="0"/>
              <a:t>Isto </a:t>
            </a:r>
            <a:r>
              <a:rPr lang="pt-PT" sz="1600" dirty="0"/>
              <a:t>significa que, para a maioria dos empresários, a criação de um negócio aconteceu pela primeira vez em </a:t>
            </a:r>
            <a:r>
              <a:rPr lang="pt-PT" sz="1600" dirty="0" smtClean="0"/>
              <a:t>Londres;</a:t>
            </a:r>
          </a:p>
          <a:p>
            <a:endParaRPr lang="pt-PT" sz="1600" dirty="0" smtClean="0"/>
          </a:p>
          <a:p>
            <a:r>
              <a:rPr lang="pt-PT" sz="1600" dirty="0" smtClean="0"/>
              <a:t>Para </a:t>
            </a:r>
            <a:r>
              <a:rPr lang="pt-PT" sz="1600" dirty="0"/>
              <a:t>os empresários que criaram um negócio em Portugal, os principais setores de atividade foram o "alojamento, restauração e similares" (</a:t>
            </a:r>
            <a:r>
              <a:rPr lang="pt-PT" sz="1600" dirty="0" smtClean="0"/>
              <a:t>40%), </a:t>
            </a:r>
            <a:r>
              <a:rPr lang="pt-PT" sz="1600" dirty="0"/>
              <a:t>seguido do ramo de outras atividades (</a:t>
            </a:r>
            <a:r>
              <a:rPr lang="pt-PT" sz="1600" dirty="0" smtClean="0"/>
              <a:t>40%). </a:t>
            </a:r>
            <a:r>
              <a:rPr lang="pt-PT" sz="1600" dirty="0"/>
              <a:t>O ramo de atividade do "comércio por grosso e a retalho e reparação de veículos" tiveram um peso de 20%. </a:t>
            </a:r>
          </a:p>
          <a:p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38499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smtClean="0"/>
              <a:t>2. Situação </a:t>
            </a:r>
            <a:r>
              <a:rPr lang="pt-PT" sz="3200" dirty="0"/>
              <a:t>profissional depois de emigrarem para Londres</a:t>
            </a:r>
            <a:br>
              <a:rPr lang="pt-PT" sz="3200" dirty="0"/>
            </a:br>
            <a:endParaRPr lang="pt-P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460432" cy="5060032"/>
          </a:xfrm>
        </p:spPr>
        <p:txBody>
          <a:bodyPr/>
          <a:lstStyle/>
          <a:p>
            <a:pPr marL="114300" indent="0">
              <a:buNone/>
            </a:pPr>
            <a:r>
              <a:rPr lang="pt-PT" sz="1600" b="1" dirty="0">
                <a:solidFill>
                  <a:schemeClr val="tx2"/>
                </a:solidFill>
              </a:rPr>
              <a:t>Da amostra em estudo verificou-se que</a:t>
            </a:r>
            <a:r>
              <a:rPr lang="pt-PT" sz="1600" dirty="0"/>
              <a:t>:</a:t>
            </a:r>
          </a:p>
          <a:p>
            <a:r>
              <a:rPr lang="pt-PT" sz="1600" dirty="0" smtClean="0"/>
              <a:t>Quando chegaram </a:t>
            </a:r>
            <a:r>
              <a:rPr lang="pt-PT" sz="1600" dirty="0"/>
              <a:t>a Londres começaram a trabalhar nas áreas de atividade de restauração (34%) e na área de serviços, como limpezas em casas particulares, hotéis e escritórios (34</a:t>
            </a:r>
            <a:r>
              <a:rPr lang="pt-PT" sz="1600" dirty="0" smtClean="0"/>
              <a:t>%);</a:t>
            </a:r>
          </a:p>
          <a:p>
            <a:endParaRPr lang="pt-PT" sz="1600" dirty="0" smtClean="0"/>
          </a:p>
          <a:p>
            <a:r>
              <a:rPr lang="pt-PT" sz="1600" dirty="0" smtClean="0"/>
              <a:t>Em </a:t>
            </a:r>
            <a:r>
              <a:rPr lang="pt-PT" sz="1600" dirty="0"/>
              <a:t>71% dos casos tiveram empregadores de origem estrangeira, 22% de origem Portuguesa e somente 6% começaram logo a trabalhar por conta </a:t>
            </a:r>
            <a:r>
              <a:rPr lang="pt-PT" sz="1600" dirty="0" smtClean="0"/>
              <a:t>própria;</a:t>
            </a:r>
          </a:p>
          <a:p>
            <a:endParaRPr lang="pt-PT" sz="1600" dirty="0"/>
          </a:p>
          <a:p>
            <a:r>
              <a:rPr lang="pt-PT" sz="1600" dirty="0" smtClean="0"/>
              <a:t>Os </a:t>
            </a:r>
            <a:r>
              <a:rPr lang="pt-PT" sz="1600" dirty="0"/>
              <a:t>principais setores de atividade, </a:t>
            </a:r>
            <a:r>
              <a:rPr lang="pt-PT" sz="1600" dirty="0" smtClean="0"/>
              <a:t>da principal empresa fundada </a:t>
            </a:r>
            <a:r>
              <a:rPr lang="pt-PT" sz="1600" dirty="0"/>
              <a:t>em Londres, foram o "alojamento, restauração e similares" (</a:t>
            </a:r>
            <a:r>
              <a:rPr lang="pt-PT" sz="1600" dirty="0" smtClean="0"/>
              <a:t>71%), </a:t>
            </a:r>
            <a:r>
              <a:rPr lang="pt-PT" sz="1600" dirty="0"/>
              <a:t>seguido do ramo de atividade do "comércio por grosso e a retalho e reparação de </a:t>
            </a:r>
            <a:r>
              <a:rPr lang="pt-PT" sz="1600" dirty="0" smtClean="0"/>
              <a:t>veículos“ (9%). </a:t>
            </a:r>
            <a:endParaRPr lang="pt-PT" sz="1600" dirty="0"/>
          </a:p>
          <a:p>
            <a:endParaRPr lang="pt-PT" dirty="0"/>
          </a:p>
        </p:txBody>
      </p:sp>
      <p:pic>
        <p:nvPicPr>
          <p:cNvPr id="1026" name="Picture 2" descr="C:\Users\user\Documents\Outros\Projeto CEPESE\Londres_Março_2013\Fotos e audio\Comércio Tastes of Portugal\Londres_ Tastes of Portugal 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2271590" cy="17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Outros\Projeto CEPESE\Londres_Março_2013\Fotos e audio\Restaurante A Toca\Londres_restaurante A Toca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 r="-3355" b="5470"/>
          <a:stretch/>
        </p:blipFill>
        <p:spPr bwMode="auto">
          <a:xfrm>
            <a:off x="4860032" y="4214191"/>
            <a:ext cx="2843937" cy="20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272</TotalTime>
  <Words>1625</Words>
  <Application>Microsoft Office PowerPoint</Application>
  <PresentationFormat>Apresentação no Ecrã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Adjacency</vt:lpstr>
      <vt:lpstr>IX - Congresso da Geografia Portuguesa   Características sociodemográficas e percurso migratório dos empreendedores emigrantes Portugueses em Londres </vt:lpstr>
      <vt:lpstr>Introdução</vt:lpstr>
      <vt:lpstr>Objetivo</vt:lpstr>
      <vt:lpstr>Abordagem metodológica</vt:lpstr>
      <vt:lpstr>Abordagem metodológica</vt:lpstr>
      <vt:lpstr>Caracterização sócio-demográfica dos empresários Portugueses em Londres </vt:lpstr>
      <vt:lpstr>O percurso migratório dos empresários Portugueses </vt:lpstr>
      <vt:lpstr>1. Situação profissional em Portugal e em Londres </vt:lpstr>
      <vt:lpstr>2. Situação profissional depois de emigrarem para Londres </vt:lpstr>
      <vt:lpstr>Conclusões</vt:lpstr>
      <vt:lpstr>Bibliografia</vt:lpstr>
      <vt:lpstr>Apresentação do PowerPoint</vt:lpstr>
    </vt:vector>
  </TitlesOfParts>
  <Company>FEUP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 - Congresso da Geografia Portuguesa   Características sociodemográficas e percurso migratório dos empreendedores emigrantes Portugueses em Londres</dc:title>
  <dc:creator>CICA</dc:creator>
  <cp:lastModifiedBy>Ortelinda</cp:lastModifiedBy>
  <cp:revision>35</cp:revision>
  <dcterms:created xsi:type="dcterms:W3CDTF">2013-11-17T14:29:38Z</dcterms:created>
  <dcterms:modified xsi:type="dcterms:W3CDTF">2015-09-30T22:01:31Z</dcterms:modified>
</cp:coreProperties>
</file>